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819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914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342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81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48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472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750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577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36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398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048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80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95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956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304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077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084EB-821A-4D59-9CF3-928CA8B21A93}" type="datetimeFigureOut">
              <a:rPr lang="ro-RO" smtClean="0"/>
              <a:t>23.05.2025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E76E61-8477-4910-AA8C-07D1334C4E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46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88231"/>
          </a:xfrm>
        </p:spPr>
        <p:txBody>
          <a:bodyPr/>
          <a:lstStyle/>
          <a:p>
            <a:r>
              <a:rPr lang="ro-RO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Înscriere </a:t>
            </a:r>
            <a:br>
              <a:rPr lang="ro-RO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școlar 2025-2026</a:t>
            </a:r>
            <a:endParaRPr lang="ro-RO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600400"/>
          </a:xfrm>
        </p:spPr>
        <p:txBody>
          <a:bodyPr/>
          <a:lstStyle/>
          <a:p>
            <a:endParaRPr lang="ro-RO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GRĂDINIȚA NR. 160</a:t>
            </a:r>
          </a:p>
          <a:p>
            <a:endParaRPr lang="ro-RO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 AȘTEPTĂM CU DRAG! </a:t>
            </a:r>
            <a:endParaRPr lang="ro-RO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ini pentru imagini gradinita de cop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68409"/>
            <a:ext cx="3528392" cy="20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ini cu tema &quot;GRĂDINIŢĂ MEA&quot; și &quot;PROFESIILE DIN GRĂDINIŢA MEA&quot;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09342"/>
            <a:ext cx="1728191" cy="18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7" y="260648"/>
            <a:ext cx="1940446" cy="19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4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0" t="47010" r="23763" b="18213"/>
          <a:stretch/>
        </p:blipFill>
        <p:spPr bwMode="auto">
          <a:xfrm>
            <a:off x="107504" y="548680"/>
            <a:ext cx="88569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9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PROGRAM </a:t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PRIMIRE DOSARE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770713" cy="3880773"/>
          </a:xfrm>
        </p:spPr>
        <p:txBody>
          <a:bodyPr/>
          <a:lstStyle/>
          <a:p>
            <a:r>
              <a:rPr lang="ro-RO" dirty="0" smtClean="0"/>
              <a:t>LUNI , 26 MAI:  		9.00 – 12.00   /  14.00 – 17.00</a:t>
            </a:r>
          </a:p>
          <a:p>
            <a:endParaRPr lang="ro-RO" dirty="0"/>
          </a:p>
          <a:p>
            <a:r>
              <a:rPr lang="ro-RO" dirty="0" smtClean="0"/>
              <a:t>MARTI , 27 MAI : 		8.30 – 11.00  /  15.30 – 17.30</a:t>
            </a:r>
          </a:p>
          <a:p>
            <a:endParaRPr lang="ro-RO" dirty="0"/>
          </a:p>
          <a:p>
            <a:r>
              <a:rPr lang="ro-RO" dirty="0" smtClean="0"/>
              <a:t>MIERCURI , 28 MAI : 	9.00 – 12.00 /  13.00 – 17.00</a:t>
            </a:r>
          </a:p>
          <a:p>
            <a:endParaRPr lang="ro-RO" dirty="0"/>
          </a:p>
          <a:p>
            <a:r>
              <a:rPr lang="ro-RO" dirty="0" smtClean="0"/>
              <a:t>JOI , 29 MAI : 			13.00 – 17.00</a:t>
            </a:r>
          </a:p>
          <a:p>
            <a:endParaRPr lang="ro-RO" dirty="0"/>
          </a:p>
          <a:p>
            <a:r>
              <a:rPr lang="ro-RO" dirty="0" smtClean="0"/>
              <a:t>VINERI , 30 MAI : 		9.00 – 12.00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60848"/>
            <a:ext cx="2059457" cy="240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5895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6624736" cy="792088"/>
          </a:xfrm>
        </p:spPr>
        <p:txBody>
          <a:bodyPr/>
          <a:lstStyle/>
          <a:p>
            <a:pPr algn="ctr"/>
            <a:r>
              <a:rPr lang="ro-RO" sz="2000" b="1" dirty="0" smtClean="0">
                <a:solidFill>
                  <a:schemeClr val="tx1"/>
                </a:solidFill>
              </a:rPr>
              <a:t>TOATE CERERILE DE REÎNSCRIERE PENTRU ANUL ȘCOLAR 2025-2026 AU FOST APROBATE!</a:t>
            </a:r>
            <a:endParaRPr lang="ro-RO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84307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dirty="0" smtClean="0">
                <a:solidFill>
                  <a:srgbClr val="FF0000"/>
                </a:solidFill>
              </a:rPr>
              <a:t>REÎNSCRIERE 2025-2026</a:t>
            </a:r>
            <a:endParaRPr lang="ro-RO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DUPĂ FINALIZAREA REINSCRIERILOR SITUAȚIA LOCURILOR DISPONIBILE ESTE URMĂTOAREA:</a:t>
            </a:r>
          </a:p>
          <a:p>
            <a:pPr algn="ctr"/>
            <a:endParaRPr lang="ro-R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69857"/>
              </p:ext>
            </p:extLst>
          </p:nvPr>
        </p:nvGraphicFramePr>
        <p:xfrm>
          <a:off x="251520" y="3848274"/>
          <a:ext cx="8352928" cy="24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5738399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59289284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5661351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288951021"/>
                    </a:ext>
                  </a:extLst>
                </a:gridCol>
              </a:tblGrid>
              <a:tr h="1077761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GRUPA 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NUMĂR GRUPE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NUMĂR LOCURI CONFORM  PLANULUI DE SCOLARIZARE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NUMĂR LOCURI DISPONIBILE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94346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ro-RO" dirty="0" smtClean="0"/>
                        <a:t>MICĂ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60</a:t>
                      </a:r>
                      <a:endParaRPr lang="ro-R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43872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ro-RO" dirty="0" smtClean="0"/>
                        <a:t>MIJLOCIE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0</a:t>
                      </a:r>
                      <a:endParaRPr lang="ro-R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13996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ro-RO" dirty="0" smtClean="0"/>
                        <a:t>MARE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88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0</a:t>
                      </a:r>
                      <a:endParaRPr lang="ro-R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76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o-RO" sz="1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vi-VN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CALENDARUL ÎNSCRIERILOR</a:t>
            </a:r>
            <a:r>
              <a:rPr lang="ro-RO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vi-VN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ETAPA 1 de înscrieri: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26 mai – 13 iunie 2025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26-30 mai 2025 - Colectarea cererilor de înscriere</a:t>
            </a:r>
          </a:p>
          <a:p>
            <a:pPr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2-4 iunie 2025= Procesarea cererilor din faza I –prima opțiune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6-10 iunie 2025= Procesarea cererilor din faza a II-a –a doua opțiune 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11-12 iunie 2025= Procesarea cererilor din faza a III-a –a treia opțiune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13 iunie 2025, ora 14:00 = Afișarea rezultatelor și a numărului de locuri libere după finalizarea Etapei I </a:t>
            </a:r>
            <a:endParaRPr lang="ro-RO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ETAPA a II-a de înscrieri: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16 iunie-7 iulie 2025 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16-20 iunie 2025 = Colectarea</a:t>
            </a:r>
            <a:r>
              <a:rPr lang="ro-RO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cererilor</a:t>
            </a:r>
            <a:r>
              <a:rPr lang="ro-RO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o-RO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înscriere </a:t>
            </a:r>
            <a:endParaRPr lang="ro-RO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24-26 iunie 2025 = Procesarea cererilor din faza I –prima opțiune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30 iunie-2 iulie 2025 = Procesarea cererilor din faza a II-a –a doua opțiune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3-4 iulie 2025= Procesarea cererilor din faza a III-a –a treia opțiune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7 iulie 2025, ora 14:00 = Afișarea rezultatelor și a numărului de locuri libere după finalizarea etapeia II-a</a:t>
            </a:r>
            <a:endParaRPr lang="ro-RO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99109" cy="19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!ACTE NECESARE PENTRU ÎNSCRIERE!</a:t>
            </a:r>
            <a:endParaRPr lang="ro-RO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340768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Copie de pe certificatul de naștere al copilului;</a:t>
            </a:r>
          </a:p>
          <a:p>
            <a:pPr marL="457200" indent="-457200">
              <a:buAutoNum type="arabicPeriod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Copie de pe actele de identitate ale părinților/reprezentantului legal;</a:t>
            </a:r>
          </a:p>
          <a:p>
            <a:pPr marL="457200" indent="-457200">
              <a:buAutoNum type="arabicPeriod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Adeverință de angajat pentru fiecare dintre părinți/reprezentantul legal sau adeverință privind perioada concediului de creștere și îngrijire copil, pentru tipul de program prelungit, respectiv pentru înscrierea în învățământul antepreșcolar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; (ambii parinti)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Alte documente doveditoare care fac obiectul criteriilor generale sau specifice de înscriere și care sunt analizate în timpul procesului de înscriere.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92" y="4293096"/>
            <a:ext cx="4188272" cy="23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08912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vi-VN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PROCEDURA DE ÎNSCRIERE</a:t>
            </a:r>
            <a:r>
              <a:rPr lang="ro-RO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vi-VN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Cererea-tip de înscriere se poate transmite prin e-mail, prin poștă, cu confirmare de primire, sau se poate depune la sediul unității de învățământ la care părintele/reprezentantul legal dorește înscrierea copilului, în perioada prevăzută de calendarul înscrierii copiilor în unități de învățământ preuniversitar cu personalitate juridică cu grupe de nivel preșcolar și/sau antepreșcolar. 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În cazul în care cererea-tip de înscriere se completează la sediul unității de învățământ la care se dorește înscrierea copilului, completarea datelor în aplicația informatică se face în prezența părintelui/ reprezentantului legal, de către un membru al comisiei de înscriere din unitatea de învățământ. În acest caz, imediat după completarea cererii-tip de înscriere se realizează validarea acesteia. 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o-RO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În situația transmiterii prin e-mail sau prin poștă, părintele va transmite unității de învățământ declarația-tip pe propria răspundere, cu privire la veridicitatea informațiilor completate în cerere. În acest caz, validarea cererii se face obligatoriu la sediul unității de învățământ, printr-o programare prealabilă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4807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vi-VN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CRITERII GENERALE DE DEPARTAJARE </a:t>
            </a:r>
            <a:endParaRPr lang="ro-RO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Nivel PREȘCOLAR–Art.11alin.(3) </a:t>
            </a:r>
            <a:endParaRPr lang="ro-RO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o-RO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copilul are vârsta de 4 sau 5 ani împliniți la începutul anului școlar;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b) domiciliul copilului/reședința/locul de muncă al/a unuia dintre părinți/al/a reprezentantului legal este situat/situată în apropierea unității de învățământ unde părintele/reprezentantul legal depune cererea-tip de înscriere;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c) cel puțin unul dintre părinți/reprezentantul legal al copilului urmează o formă de învățământ la zi;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d) existența unui document care dovedește că beneficiază de tutelă sau de o măsură de protecție specială stabilită în condițiile Legii nr. 272/2004, republicată, cu modificările și completările ulterioare;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e) existența unui document care dovedește că este în grija unui singur părinte (familie monoparentală)/ existența unui document care dovedește că părintele/ reprezentantul legal al copilului are 3 sau mai mulți copii (familie numeroasă);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f) ambii părinți/părintele unic/reprezentantul legal ai/al copilului lucrează sau cel puțin unul dintre ei se încadrează în una dintre situațiile: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pensionat în conformitate cu prevederile legale;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(ii) cu certificat de handicap;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(iii) șomer, în căutarea unui loc de muncă, cu documente doveditoare de la Agenția pentru Ocuparea Forței de Muncă;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g) existența unui certificat medical de încadrare în grad de handicap a copilului și/sau a certificatului de orientare școlară și profesională eliberat de CJRAE/CMBRAE; 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h) existența unui frate/ a unei surori înmatriculat/ înmatriculate în unitatea de învățământ respectivă în anul școlar pentru care se face înscrierea.</a:t>
            </a:r>
            <a:endParaRPr lang="ro-RO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521296" cy="15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2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07504" y="620688"/>
            <a:ext cx="777044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vi-VN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ETAPA de AJUSTĂRI 18 – 28 august 2025 ! </a:t>
            </a:r>
            <a:endParaRPr lang="ro-RO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Se derulează la nivelul INSPECTORATULUI ȘCOLAR, în care se colectează și se procesează noi cereri-tip de înscriere și documentele depuse/ transmise de părinții/ reprezentanții legali ai copiilor care nu au participat la primele două etape sau nu au fost înscriși din diferite motive.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✓ Înscrierea se realizează pe locurile rămase libere, precum și în funcție de suplimentările de locuri pe care le pot publica inspectoratele școlare.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✓ În această etapă se soluționează următoarele situații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Cu prioritate, cazurile copiilor cu vârsta de 4 și 5 ani, împliniți la începutul anului școlar, rămași neînscriși;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Cazurile copiilor care au solicitat înscrierea în clasa pregătitoare din învățământul primar și NU au fost admiși ca urmare a avizului negativ al CMBRAE; 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Cazurile copiilor cu vârsta de 2 ani care solicită înscrierea în învățământul preșcolar, cu respectarea art. 30 ali. (1) din Legea Învățământului preuniversitar nr.198/2023, cu modificările și completările ulterioare.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1521296" cy="15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30241" r="10695" b="26598"/>
          <a:stretch/>
        </p:blipFill>
        <p:spPr bwMode="auto">
          <a:xfrm>
            <a:off x="323528" y="1484784"/>
            <a:ext cx="8640960" cy="510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Grădiniţa cu program prelungit Nr.64 Galaţi 的個人檔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3161056" cy="18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8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3" t="35739" r="20361" b="28797"/>
          <a:stretch/>
        </p:blipFill>
        <p:spPr bwMode="auto">
          <a:xfrm>
            <a:off x="323528" y="692696"/>
            <a:ext cx="8640960" cy="597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375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117</TotalTime>
  <Words>917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Facet</vt:lpstr>
      <vt:lpstr>Înscriere  an școlar 2025-2026</vt:lpstr>
      <vt:lpstr>TOATE CERERILE DE REÎNSCRIERE PENTRU ANUL ȘCOLAR 2025-2026 AU FOST APROBATE!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 PRIMIRE DOSARE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Înscriere  an școlar 2025-2026</dc:title>
  <dc:creator>nae_a</dc:creator>
  <cp:lastModifiedBy>Windows User</cp:lastModifiedBy>
  <cp:revision>12</cp:revision>
  <cp:lastPrinted>2025-05-23T11:02:11Z</cp:lastPrinted>
  <dcterms:created xsi:type="dcterms:W3CDTF">2025-05-21T14:44:49Z</dcterms:created>
  <dcterms:modified xsi:type="dcterms:W3CDTF">2025-05-23T11:23:40Z</dcterms:modified>
</cp:coreProperties>
</file>